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7010400" cy="9296400"/>
  <p:defaultTextStyle>
    <a:defPPr>
      <a:defRPr lang="en-US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4" y="4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77082886-3FBB-4D55-BEF8-B94A06AD01AA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16500"/>
            <a:ext cx="5607691" cy="4183222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99128232-1AEC-4BB2-A871-F777EEA61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696913"/>
            <a:ext cx="50355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28232-1AEC-4BB2-A871-F777EEA619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5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8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77" y="384175"/>
            <a:ext cx="9197446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6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4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1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80" y="2239963"/>
            <a:ext cx="6158573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5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0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8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4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9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7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6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CB962-5978-4731-A64E-912EC92741E8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7379-8992-49D1-9B5E-8C1669CBC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5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eft Arrow 37"/>
          <p:cNvSpPr/>
          <p:nvPr/>
        </p:nvSpPr>
        <p:spPr>
          <a:xfrm>
            <a:off x="2328245" y="4743215"/>
            <a:ext cx="1988636" cy="286038"/>
          </a:xfrm>
          <a:prstGeom prst="lef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Left Arrow 68"/>
          <p:cNvSpPr/>
          <p:nvPr/>
        </p:nvSpPr>
        <p:spPr>
          <a:xfrm rot="10800000">
            <a:off x="6153150" y="4745453"/>
            <a:ext cx="1833420" cy="286038"/>
          </a:xfrm>
          <a:prstGeom prst="lef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282579"/>
            <a:ext cx="4699000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Incident Action Plan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Down Arrow Callout 16"/>
          <p:cNvSpPr/>
          <p:nvPr/>
        </p:nvSpPr>
        <p:spPr>
          <a:xfrm>
            <a:off x="4135004" y="2083419"/>
            <a:ext cx="2146300" cy="674500"/>
          </a:xfrm>
          <a:prstGeom prst="downArrowCallou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25478" y="2074384"/>
            <a:ext cx="2155825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Step 1: 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Control the Situation</a:t>
            </a:r>
          </a:p>
        </p:txBody>
      </p:sp>
      <p:sp>
        <p:nvSpPr>
          <p:cNvPr id="19" name="Down Arrow Callout 18"/>
          <p:cNvSpPr/>
          <p:nvPr/>
        </p:nvSpPr>
        <p:spPr>
          <a:xfrm>
            <a:off x="4123674" y="3863606"/>
            <a:ext cx="2146300" cy="674500"/>
          </a:xfrm>
          <a:prstGeom prst="downArrowCallou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016878" y="3841747"/>
            <a:ext cx="2359892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Step 2: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lbertus Medium" pitchFamily="34" charset="0"/>
              </a:rPr>
              <a:t>Apply First Aid/ Call for Help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Albertus Medium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8800" y="5791200"/>
            <a:ext cx="1651000" cy="89255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chemeClr val="bg1"/>
                </a:solidFill>
                <a:latin typeface="Albertus Medium" pitchFamily="34" charset="0"/>
              </a:rPr>
              <a:t>On an Outing</a:t>
            </a:r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: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Report to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Client Relations</a:t>
            </a:r>
            <a:r>
              <a:rPr lang="en-US" sz="1000" b="1" dirty="0">
                <a:solidFill>
                  <a:schemeClr val="bg1"/>
                </a:solidFill>
                <a:latin typeface="Albertus Medium" pitchFamily="34" charset="0"/>
              </a:rPr>
              <a:t>, who will contact the Parents about the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incident</a:t>
            </a:r>
            <a:endParaRPr lang="en-US" sz="1000" b="1" dirty="0">
              <a:solidFill>
                <a:schemeClr val="bg1"/>
              </a:solidFill>
              <a:latin typeface="Albertus Medium" pitchFamily="34" charset="0"/>
            </a:endParaRPr>
          </a:p>
        </p:txBody>
      </p:sp>
      <p:sp>
        <p:nvSpPr>
          <p:cNvPr id="34" name="Down Arrow Callout 33"/>
          <p:cNvSpPr/>
          <p:nvPr/>
        </p:nvSpPr>
        <p:spPr>
          <a:xfrm>
            <a:off x="4123674" y="4587179"/>
            <a:ext cx="2146300" cy="674500"/>
          </a:xfrm>
          <a:prstGeom prst="downArrowCallou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752199" y="4587181"/>
            <a:ext cx="2889250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Step 3: 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Report the Incident</a:t>
            </a:r>
            <a:endParaRPr lang="en-US" sz="1200" b="1" dirty="0">
              <a:solidFill>
                <a:schemeClr val="bg1"/>
              </a:solidFill>
              <a:latin typeface="Albertus Medium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60762" y="6015395"/>
            <a:ext cx="3221038" cy="57708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Complete an Incident Report </a:t>
            </a:r>
            <a:r>
              <a:rPr lang="en-US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 on Child-Pro CRM System </a:t>
            </a:r>
            <a:r>
              <a:rPr lang="en-US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all incidents (regardless of location) within 24 Hours of </a:t>
            </a:r>
            <a:r>
              <a:rPr lang="en-US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incident</a:t>
            </a:r>
            <a:endParaRPr lang="en-US" sz="105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8800" y="4637960"/>
            <a:ext cx="1651000" cy="104644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chemeClr val="bg1"/>
                </a:solidFill>
                <a:latin typeface="Albertus Medium" pitchFamily="34" charset="0"/>
              </a:rPr>
              <a:t>At School: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Report to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the School Nurse, who will contact the </a:t>
            </a:r>
            <a:r>
              <a:rPr lang="en-US" sz="1000" b="1" dirty="0">
                <a:solidFill>
                  <a:schemeClr val="bg1"/>
                </a:solidFill>
                <a:latin typeface="Albertus Medium" pitchFamily="34" charset="0"/>
              </a:rPr>
              <a:t>Parents about the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incident and inform Client Relations</a:t>
            </a:r>
            <a:endParaRPr lang="en-US" sz="1000" b="1" dirty="0">
              <a:solidFill>
                <a:schemeClr val="bg1"/>
              </a:solidFill>
              <a:latin typeface="Albertus Medium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2822" y="3662008"/>
            <a:ext cx="1651000" cy="892552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chemeClr val="bg1"/>
                </a:solidFill>
                <a:latin typeface="Albertus Medium" pitchFamily="34" charset="0"/>
              </a:rPr>
              <a:t>At the Center: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Report to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Client </a:t>
            </a:r>
            <a:r>
              <a:rPr lang="en-US" sz="1000" b="1" dirty="0">
                <a:solidFill>
                  <a:schemeClr val="bg1"/>
                </a:solidFill>
                <a:latin typeface="Albertus Medium" pitchFamily="34" charset="0"/>
              </a:rPr>
              <a:t>Relations,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who will contact the Parents about the incident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32822" y="2664645"/>
            <a:ext cx="1651000" cy="85484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32822" y="2664647"/>
            <a:ext cx="1651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chemeClr val="bg1"/>
                </a:solidFill>
                <a:latin typeface="Albertus Medium" pitchFamily="34" charset="0"/>
              </a:rPr>
              <a:t>At Home: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Report to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the Parents/Caregiver and </a:t>
            </a:r>
            <a:r>
              <a:rPr lang="en-US" sz="1000" b="1" dirty="0" smtClean="0">
                <a:solidFill>
                  <a:schemeClr val="bg1"/>
                </a:solidFill>
                <a:latin typeface="Albertus Medium" pitchFamily="34" charset="0"/>
              </a:rPr>
              <a:t>inform Client Relations</a:t>
            </a:r>
            <a:endParaRPr lang="en-US" sz="1000" b="1" dirty="0" smtClean="0">
              <a:solidFill>
                <a:schemeClr val="bg1"/>
              </a:solidFill>
              <a:latin typeface="Albertus Medium" pitchFamily="34" charset="0"/>
            </a:endParaRPr>
          </a:p>
        </p:txBody>
      </p:sp>
      <p:sp>
        <p:nvSpPr>
          <p:cNvPr id="62" name="Down Arrow Callout 61"/>
          <p:cNvSpPr/>
          <p:nvPr/>
        </p:nvSpPr>
        <p:spPr>
          <a:xfrm>
            <a:off x="4117108" y="5311467"/>
            <a:ext cx="2146300" cy="674500"/>
          </a:xfrm>
          <a:prstGeom prst="downArrowCallou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spcCol="0"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8093817" y="3957917"/>
            <a:ext cx="165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Contact HR 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and report the incident</a:t>
            </a:r>
          </a:p>
        </p:txBody>
      </p:sp>
      <p:sp>
        <p:nvSpPr>
          <p:cNvPr id="72" name="Folded Corner 71"/>
          <p:cNvSpPr/>
          <p:nvPr/>
        </p:nvSpPr>
        <p:spPr>
          <a:xfrm rot="21195010">
            <a:off x="382300" y="940360"/>
            <a:ext cx="1871622" cy="137508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 rot="21249438">
            <a:off x="240743" y="966190"/>
            <a:ext cx="2160945" cy="132342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Incident Reports</a:t>
            </a: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 the </a:t>
            </a: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Chil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d-Pro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CRM System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281303" y="4539000"/>
            <a:ext cx="1790702" cy="26160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EMPLOYEE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IS HURT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71519" y="4538106"/>
            <a:ext cx="1702088" cy="276989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IF CHILD IS HURT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17108" y="5311470"/>
            <a:ext cx="2146300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Step 4: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lbertus Medium" pitchFamily="34" charset="0"/>
              </a:rPr>
              <a:t>D</a:t>
            </a:r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ocument the Incident</a:t>
            </a:r>
            <a:endParaRPr lang="en-US" sz="1200" b="1" dirty="0">
              <a:solidFill>
                <a:schemeClr val="bg1"/>
              </a:solidFill>
              <a:latin typeface="Albertus Medium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59042" y="2806287"/>
            <a:ext cx="3062432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Stay calm and/or keep the child calm.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Assess situation to determine if first aid is required or if emergency assistance is required.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you must leave the room, secure staff assistance to stay with child before leaving the room.</a:t>
            </a:r>
          </a:p>
        </p:txBody>
      </p:sp>
      <p:sp>
        <p:nvSpPr>
          <p:cNvPr id="7" name="AutoShape 2" descr="data:image/jpeg;base64,/9j/4AAQSkZJRgABAQAAAQABAAD/2wCEAAkGBhAPDg8NDA8PDgwNDQ8ODQ0NEBANDQ0NExAWFBUQEhIXGzIeFxkjJRISIC8gLykpLC0sFR4xNTAqNSYrLCkBCQoKDgwOGQ8PGjAkHSIsLDU1KjU1LDIvLykrKS0sKjA0LSw0NCkpLDA1KSwsLCksKS8sLCwtLCwsLCwsKSwsLP/AABEIAMIBAwMBIgACEQEDEQH/xAAcAAEAAQUBAQAAAAAAAAAAAAAABwECAwUGBAj/xABFEAABAwICBQgHBAgFBQAAAAABAAIDBBEFEgYTFCFRBxYxQWGRkqEiUlNUgdHScYKTlDJCYmNyorHwIzNDc+IVsrPBwv/EABsBAQACAwEBAAAAAAAAAAAAAAABAgMEBQYH/8QALhEAAgIBAgUCBAYDAAAAAAAAAAECAxEEEgUTITFRFEEiUmFxMoGRsdHwFaHx/9oADAMBAAIRAxEAPwCcUREAREQBERAEREAREQBERAEREAREQBERAEREAREQBERAEREAREQBERAEREAREQBERAEREAREQBERAEREAREQBERAEREAREQBERAEREAREQBERAEREAREQBERAEREAREQBERAEREAREQBERAEREAREQBERAEREAREQBERAEREAREQBERAEREAREQBERAEREAREQBERAaXTHH9goJ6sWMjG5YWu6HTOOVgI6xc3PYCvn2p0ur5Hl8lbVFzjc2mkY34NaQAOwBd/wAuWN3dTYew7mg1Mw7TdkY/8h+IUVLnamx7sL2PZcG0kY0cyS6y/Y2POSt98qvzE31JzkrffKr8xN9S1yLW3PydrlV/Kv0NjzkrPfKr8xN9Sc5Kz3yq/MTfUtcibn5J5Vfyr9DY85Kz3yq/MTfUqc46z3yq/MTfUtct/QaCYhURMngpi+GVuZj9ZC3MLkXs59+oq0d8uxis5FSzPC++EeHnHWe+VX5ib6l0Oj+D4vXwmopauUxiR0ZMlXKw52hpO6/7QXjPJrinuh/Gp/rUn8mmBz0dAYauPVTGplkyZmP9EtYAbtJH6pWxTVKUsSzg5PENdVVXmhxbz9GcBjmAYxRQOqaiqkETC1pyVkr3Xc7KN1+1c1zirPe6r8eX6lNvKDhM1Xhs1PTM1kznQljMzW3yytJ3uIHQConHJpivuh/Gp/rU3Uyi/gyRw/XVW1t37U8/RdDVc4av3up/Hl+pOcNX73U/jy/UtjV8n+IwxvmlpS2KJjpJHa2A5WNFybB9z0LnlrSU498nXrdFvWGH9sM2HOGr97qfx5fqTnDV+91P48v1LXoq7n5MvKh8qNhzgq/e6n8eX6k5wVfvdT+PL9S16JufkcqHyo2LNI6xpDm1dUCDcETy3B8SnTkz0pfiFDmncHVMEhhmduBfuBbIQOIPe0r56Xe8jeN6jETTONo62MsHDXR3cw92sH3gs+nsanh+5yuLaSNmncorrHr/ACTqiIumeHCIiAIiIAiIgCIiAIiIAqOdYEncBvJPQAhNlyPKZpBsuGTlptJONmj43kBDiPsaHnuUN4TZkqrdk1Bd2yEtK8a22vqaq92ySkRdkLfRZ5NC1KBFxm8vJ9Jrgq4KC7JBERVMgREQFrlKmj3KjSU1FTUzo5C6CnjjcQdxeG+kf0eN1FqpZZqrXX2NDW6GGrSU21gmI8slH7KXv/4rq9GsfZX0zaqJrmMc97AHG59B1iV84uCmPkzx6lgwqGOadjJBJOXNOa4vM63QPsW/RfKyWGeZ4lw2vS1qUG3lnXaQY0yipZauRpcyHJma02JDpGs/+guRHLJR+yk7/wDis/KDpDSTYVVxRTsfI5keVoDrkieM9Y7CoVaEvvdbwiOG8Nr1UHKbawyWsV5V6Oanng1cn+NBLF09b4y31e1RKwblWyqtG252dz02i0ENJnY28hERYDoBERCQs9DWPgminiNpIZGSsP7THBw/osCKV0KyipLDPqnDa9lRBFURf5c8TJWfwuaDY9u9elRzyNY9raF1K83fRyEN46mS7m+esHcpFa667MJboqR831NLptlW/Z/8KoiKxrhERAEREAREQBUJVVikepQMU0qhblhxrW1cVI0+hTR53j97JY+TQ3xFS5X1TY2PkkNmRsc954MaLk9wK+bsUxF1TUTVL/0p5XSEcATub8BYfBa2rntht8nd4HRvvdj7R/d/1nlRZqGkdPNFAz9OaVkTf4nuDR/VSLpTo9gmGvijqGVbnTNc5uSYbmtIFzcddz3LRrplNNo9LqtfXppKMstvwRpdLrrK2pwLVSaiKr12rfqs8zS3WZTluOsXsthhOh9KcBkxSqbJr9VPJFZ+Vos4xx3bbfvF/ir+nlnCaMP+VqUdzTXVLt5ODul13ugmiFJU4dUV9e2QiJ82XJJqxqoomvce8u7l44qvR51hqK67iBYStc654DrKLTyaT6ET4tTGbhhvHhHHXRdtyi6DwYdHDUU0kmSaTVGGYhz2nIXZmkAbt1iDxC2WF8n9LFh8VfVMqq580ccuoouhjJG5hub6Trbrnj1dahaee7aWlxXTqpW5eH7e5GyplUg01DgVSXwvbVYZM1t2une70je1g14Nz2WH2rnsJZh8NTUw4iZKiKN2SCWmdq2vs43fv6iLblLolFrqVjxOmyLe15Xtjqc/lVVK2CaKYNWUk1bDDUiKAyhwdN6RMcYebW3dDguQxyowc0ztgiqW1V2ZDLKHtAzDNcX4XUy08kstorTxSmc9kYy7+O33OZRUWaio3zzR08IzSzSNjYOLnGwv2LWSz0OtKSitz7GJFLtTyaYYb0Ecr24kaXXMc6RxuAcutLOjKSDcdNibdCijE6GSmmkp6hhZNE4te08eIPWDuIPWCFmsplX3NHS8Rp1OVDuvJhRd9i+iFIMBixOlY8T6qnklJkc5pzOEcno9W83+C9mjOimGz4OMRmhmkkiimdO2OZzSTE52aw6BuAKstNLODBLi9Chvw++PzI1RdvAdHpnCPLWU5cbCTWtcGniQb7vgV4NNNBpMOLJWP19HMbRzAWLXEXDHgbrkXII3Gx6OhVlRKKz3Rmo4lTbPl9U/DWC/kyxnZsSjaTaOqBp38Mzjdh8QaPvFT5BKvlqOQtIc02c0hzSOkOBuCvo3RzFxVUsFS3/Wia4gfqv6HN+BDh8Ft6OeU4nC49RtnG5e/T81/f8AR0QKqsMT1mW2zzgREUAIiIAiIgLXFeaZyzyOXineroHD8quM6mgMTTaSreIhx1Y9J58mt++oVXY8qWL6/EDC03jpGCLs1p9J582t+4uPXJ1M90/se74RRydMm+8uv8HY8k+Fa7ExKRdlJE+Y8NYfQYP5ifurdaWcqFRTV9RTU7Y3QwuawFzWl2YNGbee26j7D8Vmpi408joy8AOyki9r26PtK800he90jzme9xc4nrJVo37K8R7mC7h0tRqnZb+DHT+/qbnSrTKfEWxNma1ohc9zQwAXLgB1DsXf8ojdi0fp6Loc7Zac9Vyxud/mzzUSkcNxG8favZiWMT1LWtqJHSNa4uaHEmziLX3qY39JOXdkX8Mea41fhi8slXDKt2GaMR1DANbqBK0OALXOnnuLg9O547li0F5R2VkhpatkdPUP/wAiWNrWBx9XgHcO63GL58YqJIRTSSudA1rGhhJIAZbL3WC8TQQQ5pIc03BHSCsnqkmsdjVXBpTjNzfxNvB2nKjhVZFVRurppJ6J7v8AAnLRdg/WY5o9EPA37rAjfxA6aPRzEaKlifgVa6ugNyYXiJrMhsQ6MOJbxuNx6O1RpXY7UzsMU8rnxkg5XEkXHQUw/HamnFoJnsbwBI8wbqFfBSb69RLhuodMYYj8Pt5+vnJM+jc+J1GsZjdJAylEZ3y6t5c643FgJblte5IHUoc0shp2YhVMogBTNltGAbtHoguDT6t81uyyvq9KayUZZJ3kdpLv+4lanL19JO8k7ySq3XRmkkbHDuH20WOc8JP2WSWuSpl8ErRxmqx30saiKEbh9i99Fi08DHRQyOZG8lzmjoJIAP8AQLxtbZY7LFKMUvY29HpJ03WTl2k+hVSRyPaPXfLikwsyEOipy7ozlv8AiSfAHLf9p3BRxZeuHGJ2RahkrmxWc3KODrk/1KrTKMZZkZOIU23Vcur37/YkSpx/Bpa9uKGorW1bMoYWSQNja1osGBp/VO+468x4r3aVYLBj1Ht2G+lVwZmNG4OlY0k6l1j09bTfrt17ofEYXsoMVnpw5tPI6MOILgOsrY9TGWVJdDlf4i2pqdM/iXnwSloBGazR+poXA6yPa6bKRva5zdYy46rF/kvLyJVYlpq2ik3tbI2TL+7lYWPH8g71HdNjlTEZHRyuaZpDLIR+s89LisFBXy05c6B5Y54AcR0kA3UrURTX0KS4VdKNi6dWmvv7nQS8lGKZnMbTXaHENk10DQ5oNg79O44rudNyKXR9lHWPY6s1VNE1rTcmVj2kuHXYBrhf5qM+dFZ7w9eCqqpJTmme55HRfoHwCpza4xajnqZ/Raq6yErdqUX7ZyYmqV+R3GM0M1G474XiaMfu37nAfYQD99RSt9oNi+y4jBITaOR2ol4ZJN1z9hyn7qw0T2zTOjxLT87TSj7rqvyPoiF69TStfA5e2Ny7DPn5lREVAEREAVCqq1yAwylafGsRbTwTVD/0YY3SEccouG/E2HxW0mK4TlYc/wD6VNk6BLDrf9vWD/3kVpPEW0ZaYKdkYvs2iF553SPfLIbySPc954ucbk+asWDXJrlxHFn0SN0EsIzosGuTXJtZbnwM6LBrk1ybWOfAzosGuTXJtY58DOiwa9Nem1jnwM6LDtCbQf7sm1jnwMyLFtJ/sBVFWezuam1jnwMiK0V7uzwt+Sr/ANRf+z4GfJNrHPgVRWnEHdnhZ8lQ1ruzuam1jnwL0WLaj/YCptJ/uybWOfAzIsO0H+7KmvTaxz4GdFg16a5NrI58D6L0Mxna6GnnJu8xhkv+6z0Xd5F/iulicow5GC/Ypy7/ACzVnV/aI2ZiP5e5SZCV2a23BNnz3VwjC6cY9snrCqrWK5DXCIiAKx6vVrwpQPHMVoNI6AVNLUUx/wBeF8Y7HFvon4Gx+C38wWsqgrsJ4eUfLrgQSCLEGxHWCOkKl1vNOsN1GJVLBua+TXM4ZZRn3fYS4fBaHKfW8gua1h4PUwnuipL3LkVtj63kEsfW8goLZZcisyn1vIJlPreQQZZeisyn1vIJlPreQQZZeisynj5BMp4+QQnLL0VmU8fIKuU8T3BBkuRW5TxPcEynie4IMlyK3KeJ7gmU8T3BBkuRW5TxPcEynie4IMlyK3KeJ8kseJ8kGS5VurMp4nyTKeJ8kGWX3RWZTxPkvfgWGmoqqenuSJpmMd/AT6R7rqcEOWFlk9aA4ds2HUsRFnmISvHXnkOc3+zMB8F10BWro27hbcOocAtpAF0UsLB5WUt0nJ+57GK9WsVyqyAiIoAVCFVEB55Y14KiC62rmrBJGrpkEV8omghrMs8JDamNuT0r5JI7khptvBBJse0/CNJNCa1psY2/Bx+S+kamC61U+HDgscqot5NuvVWVx2p9CAeZtZ7MeI/JOZtZ7MeI/JTo7DRwVhw/sVeTEyeuuIO5m1nsx4j8k5mVns2+I/JTfsHYmwdicmI9dcQhzMrPZt8R+SczKz2bfEfkpv2DsTYexOTEeuuIQ5mVns2+I/JV5mVns2+I/JTdsPYmw9icmI9dcQjzMrPZt8R+Scy6z2bfEfkpu2HsTYexOTEeuuIR5l1ns2+I/JOZdZ7NviPyU3bD2JsPYnJiPXXEI8y6z1G+I/JOZdZ7NviPyU3bD2JsPYnJiPXXEJcyqz1G+I/JOZVZ6jfEfkpt2HsVdh7E5MSPXXEI8yqz1G+I/JOZVZ6jfEfpU3bD2KuwdicmI9dcQhzJrPUb4j8lXmTWeo3xO+lTeMP7Fe3DhwTkxHrrvJB7NBq07gxnid9K73k+5PXU8u1VJDpg0iNrb5I7ixdc7ybXHZc9PV3kOHDgtpS09laNUU8lJ6u2cdrYpqey2EUapHGvQ0LI2aoAVURUAREQBERAFa5quRAeaSJeZ9OtiQrDGrZBq3UyxmlW1MSsMKkk1ZpVTZVtNSqalAavZk2VbPUqmpUg1uzJsy2WpTUoDW7KmzLZalNSgNbsybMtlqU1KA1uzJsq2WpTUoDW7Mq7MtlqU1KA12yqopVsdSqiFQDXilWRtMvcIVeIkB5GU69EcSzCNXAKMkFGtVyIqgIiIAiIgCIiAIiIAiIgCpZVRAW5UyK5EBbkVMivRMgsyJkV6Kcgs1aZFeiZBZkTVq9EyCzImRXomQW5EyK5FGQW5VXKqogKWVURAEREAREQBERAEREAREQBERAEREAREQBERAEREAREQBERAEREAREQBERAEREAREQBERAEREAREQBER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hAPDg8NDA8PDgwNDQ8ODQ0NEBANDQ0NExAWFBUQEhIXGzIeFxkjJRISIC8gLykpLC0sFR4xNTAqNSYrLCkBCQoKDgwOGQ8PGjAkHSIsLDU1KjU1LDIvLykrKS0sKjA0LSw0NCkpLDA1KSwsLCksKS8sLCwtLCwsLCwsKSwsLP/AABEIAMIBAwMBIgACEQEDEQH/xAAcAAEAAQUBAQAAAAAAAAAAAAAABwECAwUGBAj/xABFEAABAwICBQgHBAgFBQAAAAABAAIDBBEFEgYTFCFRBxYxQWGRkqEiUlNUgdHScYKTlDJCYmNyorHwIzNDc+IVsrPBwv/EABsBAQACAwEBAAAAAAAAAAAAAAABAgMEBQYH/8QALhEAAgIBAgUCBAYDAAAAAAAAAAECAxEEEgUTITFRFEEiUmFxMoGRsdHwFaHx/9oADAMBAAIRAxEAPwCcUREAREQBERAEREAREQBERAEREAREQBERAEREAREQBERAEREAREQBERAEREAREQBERAEREAREQBERAEREAREQBERAEREAREQBERAEREAREQBERAEREAREQBERAEREAREQBERAEREAREQBERAEREAREQBERAEREAREQBERAEREAREQBERAEREAREQBERAEREAREQBERAaXTHH9goJ6sWMjG5YWu6HTOOVgI6xc3PYCvn2p0ur5Hl8lbVFzjc2mkY34NaQAOwBd/wAuWN3dTYew7mg1Mw7TdkY/8h+IUVLnamx7sL2PZcG0kY0cyS6y/Y2POSt98qvzE31JzkrffKr8xN9S1yLW3PydrlV/Kv0NjzkrPfKr8xN9Sc5Kz3yq/MTfUtcibn5J5Vfyr9DY85Kz3yq/MTfUqc46z3yq/MTfUtct/QaCYhURMngpi+GVuZj9ZC3MLkXs59+oq0d8uxis5FSzPC++EeHnHWe+VX5ib6l0Oj+D4vXwmopauUxiR0ZMlXKw52hpO6/7QXjPJrinuh/Gp/rUn8mmBz0dAYauPVTGplkyZmP9EtYAbtJH6pWxTVKUsSzg5PENdVVXmhxbz9GcBjmAYxRQOqaiqkETC1pyVkr3Xc7KN1+1c1zirPe6r8eX6lNvKDhM1Xhs1PTM1kznQljMzW3yytJ3uIHQConHJpivuh/Gp/rU3Uyi/gyRw/XVW1t37U8/RdDVc4av3up/Hl+pOcNX73U/jy/UtjV8n+IwxvmlpS2KJjpJHa2A5WNFybB9z0LnlrSU498nXrdFvWGH9sM2HOGr97qfx5fqTnDV+91P48v1LXoq7n5MvKh8qNhzgq/e6n8eX6k5wVfvdT+PL9S16JufkcqHyo2LNI6xpDm1dUCDcETy3B8SnTkz0pfiFDmncHVMEhhmduBfuBbIQOIPe0r56Xe8jeN6jETTONo62MsHDXR3cw92sH3gs+nsanh+5yuLaSNmncorrHr/ACTqiIumeHCIiAIiIAiIgCIiAIiIAqOdYEncBvJPQAhNlyPKZpBsuGTlptJONmj43kBDiPsaHnuUN4TZkqrdk1Bd2yEtK8a22vqaq92ySkRdkLfRZ5NC1KBFxm8vJ9Jrgq4KC7JBERVMgREQFrlKmj3KjSU1FTUzo5C6CnjjcQdxeG+kf0eN1FqpZZqrXX2NDW6GGrSU21gmI8slH7KXv/4rq9GsfZX0zaqJrmMc97AHG59B1iV84uCmPkzx6lgwqGOadjJBJOXNOa4vM63QPsW/RfKyWGeZ4lw2vS1qUG3lnXaQY0yipZauRpcyHJma02JDpGs/+guRHLJR+yk7/wDis/KDpDSTYVVxRTsfI5keVoDrkieM9Y7CoVaEvvdbwiOG8Nr1UHKbawyWsV5V6Oanng1cn+NBLF09b4y31e1RKwblWyqtG252dz02i0ENJnY28hERYDoBERCQs9DWPgminiNpIZGSsP7THBw/osCKV0KyipLDPqnDa9lRBFURf5c8TJWfwuaDY9u9elRzyNY9raF1K83fRyEN46mS7m+esHcpFa667MJboqR831NLptlW/Z/8KoiKxrhERAEREAREQBUJVVikepQMU0qhblhxrW1cVI0+hTR53j97JY+TQ3xFS5X1TY2PkkNmRsc954MaLk9wK+bsUxF1TUTVL/0p5XSEcATub8BYfBa2rntht8nd4HRvvdj7R/d/1nlRZqGkdPNFAz9OaVkTf4nuDR/VSLpTo9gmGvijqGVbnTNc5uSYbmtIFzcddz3LRrplNNo9LqtfXppKMstvwRpdLrrK2pwLVSaiKr12rfqs8zS3WZTluOsXsthhOh9KcBkxSqbJr9VPJFZ+Vos4xx3bbfvF/ir+nlnCaMP+VqUdzTXVLt5ODul13ugmiFJU4dUV9e2QiJ82XJJqxqoomvce8u7l44qvR51hqK67iBYStc654DrKLTyaT6ET4tTGbhhvHhHHXRdtyi6DwYdHDUU0kmSaTVGGYhz2nIXZmkAbt1iDxC2WF8n9LFh8VfVMqq580ccuoouhjJG5hub6Trbrnj1dahaee7aWlxXTqpW5eH7e5GyplUg01DgVSXwvbVYZM1t2une70je1g14Nz2WH2rnsJZh8NTUw4iZKiKN2SCWmdq2vs43fv6iLblLolFrqVjxOmyLe15Xtjqc/lVVK2CaKYNWUk1bDDUiKAyhwdN6RMcYebW3dDguQxyowc0ztgiqW1V2ZDLKHtAzDNcX4XUy08kstorTxSmc9kYy7+O33OZRUWaio3zzR08IzSzSNjYOLnGwv2LWSz0OtKSitz7GJFLtTyaYYb0Ecr24kaXXMc6RxuAcutLOjKSDcdNibdCijE6GSmmkp6hhZNE4te08eIPWDuIPWCFmsplX3NHS8Rp1OVDuvJhRd9i+iFIMBixOlY8T6qnklJkc5pzOEcno9W83+C9mjOimGz4OMRmhmkkiimdO2OZzSTE52aw6BuAKstNLODBLi9Chvw++PzI1RdvAdHpnCPLWU5cbCTWtcGniQb7vgV4NNNBpMOLJWP19HMbRzAWLXEXDHgbrkXII3Gx6OhVlRKKz3Rmo4lTbPl9U/DWC/kyxnZsSjaTaOqBp38Mzjdh8QaPvFT5BKvlqOQtIc02c0hzSOkOBuCvo3RzFxVUsFS3/Wia4gfqv6HN+BDh8Ft6OeU4nC49RtnG5e/T81/f8AR0QKqsMT1mW2zzgREUAIiIAiIgLXFeaZyzyOXineroHD8quM6mgMTTaSreIhx1Y9J58mt++oVXY8qWL6/EDC03jpGCLs1p9J582t+4uPXJ1M90/se74RRydMm+8uv8HY8k+Fa7ExKRdlJE+Y8NYfQYP5ifurdaWcqFRTV9RTU7Y3QwuawFzWl2YNGbee26j7D8Vmpi408joy8AOyki9r26PtK800he90jzme9xc4nrJVo37K8R7mC7h0tRqnZb+DHT+/qbnSrTKfEWxNma1ohc9zQwAXLgB1DsXf8ojdi0fp6Loc7Zac9Vyxud/mzzUSkcNxG8favZiWMT1LWtqJHSNa4uaHEmziLX3qY39JOXdkX8Mea41fhi8slXDKt2GaMR1DANbqBK0OALXOnnuLg9O547li0F5R2VkhpatkdPUP/wAiWNrWBx9XgHcO63GL58YqJIRTSSudA1rGhhJIAZbL3WC8TQQQ5pIc03BHSCsnqkmsdjVXBpTjNzfxNvB2nKjhVZFVRurppJ6J7v8AAnLRdg/WY5o9EPA37rAjfxA6aPRzEaKlifgVa6ugNyYXiJrMhsQ6MOJbxuNx6O1RpXY7UzsMU8rnxkg5XEkXHQUw/HamnFoJnsbwBI8wbqFfBSb69RLhuodMYYj8Pt5+vnJM+jc+J1GsZjdJAylEZ3y6t5c643FgJblte5IHUoc0shp2YhVMogBTNltGAbtHoguDT6t81uyyvq9KayUZZJ3kdpLv+4lanL19JO8k7ySq3XRmkkbHDuH20WOc8JP2WSWuSpl8ErRxmqx30saiKEbh9i99Fi08DHRQyOZG8lzmjoJIAP8AQLxtbZY7LFKMUvY29HpJ03WTl2k+hVSRyPaPXfLikwsyEOipy7ozlv8AiSfAHLf9p3BRxZeuHGJ2RahkrmxWc3KODrk/1KrTKMZZkZOIU23Vcur37/YkSpx/Bpa9uKGorW1bMoYWSQNja1osGBp/VO+468x4r3aVYLBj1Ht2G+lVwZmNG4OlY0k6l1j09bTfrt17ofEYXsoMVnpw5tPI6MOILgOsrY9TGWVJdDlf4i2pqdM/iXnwSloBGazR+poXA6yPa6bKRva5zdYy46rF/kvLyJVYlpq2ik3tbI2TL+7lYWPH8g71HdNjlTEZHRyuaZpDLIR+s89LisFBXy05c6B5Y54AcR0kA3UrURTX0KS4VdKNi6dWmvv7nQS8lGKZnMbTXaHENk10DQ5oNg79O44rudNyKXR9lHWPY6s1VNE1rTcmVj2kuHXYBrhf5qM+dFZ7w9eCqqpJTmme55HRfoHwCpza4xajnqZ/Raq6yErdqUX7ZyYmqV+R3GM0M1G474XiaMfu37nAfYQD99RSt9oNi+y4jBITaOR2ol4ZJN1z9hyn7qw0T2zTOjxLT87TSj7rqvyPoiF69TStfA5e2Ny7DPn5lREVAEREAVCqq1yAwylafGsRbTwTVD/0YY3SEccouG/E2HxW0mK4TlYc/wD6VNk6BLDrf9vWD/3kVpPEW0ZaYKdkYvs2iF553SPfLIbySPc954ucbk+asWDXJrlxHFn0SN0EsIzosGuTXJtZbnwM6LBrk1ybWOfAzosGuTXJtY58DOiwa9Nem1jnwM6LDtCbQf7sm1jnwMyLFtJ/sBVFWezuam1jnwMiK0V7uzwt+Sr/ANRf+z4GfJNrHPgVRWnEHdnhZ8lQ1ruzuam1jnwL0WLaj/YCptJ/uybWOfAzIsO0H+7KmvTaxz4GdFg16a5NrI58D6L0Mxna6GnnJu8xhkv+6z0Xd5F/iulicow5GC/Ypy7/ACzVnV/aI2ZiP5e5SZCV2a23BNnz3VwjC6cY9snrCqrWK5DXCIiAKx6vVrwpQPHMVoNI6AVNLUUx/wBeF8Y7HFvon4Gx+C38wWsqgrsJ4eUfLrgQSCLEGxHWCOkKl1vNOsN1GJVLBua+TXM4ZZRn3fYS4fBaHKfW8gua1h4PUwnuipL3LkVtj63kEsfW8goLZZcisyn1vIJlPreQQZZeisyn1vIJlPreQQZZeisynj5BMp4+QQnLL0VmU8fIKuU8T3BBkuRW5TxPcEynie4IMlyK3KeJ7gmU8T3BBkuRW5TxPcEynie4IMlyK3KeJ8kseJ8kGS5VurMp4nyTKeJ8kGWX3RWZTxPkvfgWGmoqqenuSJpmMd/AT6R7rqcEOWFlk9aA4ds2HUsRFnmISvHXnkOc3+zMB8F10BWro27hbcOocAtpAF0UsLB5WUt0nJ+57GK9WsVyqyAiIoAVCFVEB55Y14KiC62rmrBJGrpkEV8omghrMs8JDamNuT0r5JI7khptvBBJse0/CNJNCa1psY2/Bx+S+kamC61U+HDgscqot5NuvVWVx2p9CAeZtZ7MeI/JOZtZ7MeI/JTo7DRwVhw/sVeTEyeuuIO5m1nsx4j8k5mVns2+I/JTfsHYmwdicmI9dcQhzMrPZt8R+SczKz2bfEfkpv2DsTYexOTEeuuIQ5mVns2+I/JV5mVns2+I/JTdsPYmw9icmI9dcQjzMrPZt8R+Scy6z2bfEfkpu2HsTYexOTEeuuIR5l1ns2+I/JOZdZ7NviPyU3bD2JsPYnJiPXXEI8y6z1G+I/JOZdZ7NviPyU3bD2JsPYnJiPXXEJcyqz1G+I/JOZVZ6jfEfkpt2HsVdh7E5MSPXXEI8yqz1G+I/JOZVZ6jfEfpU3bD2KuwdicmI9dcQhzJrPUb4j8lXmTWeo3xO+lTeMP7Fe3DhwTkxHrrvJB7NBq07gxnid9K73k+5PXU8u1VJDpg0iNrb5I7ixdc7ybXHZc9PV3kOHDgtpS09laNUU8lJ6u2cdrYpqey2EUapHGvQ0LI2aoAVURUAREQBERAFa5quRAeaSJeZ9OtiQrDGrZBq3UyxmlW1MSsMKkk1ZpVTZVtNSqalAavZk2VbPUqmpUg1uzJsy2WpTUoDW7KmzLZalNSgNbsybMtlqU1KA1uzJsq2WpTUoDW7Mq7MtlqU1KA12yqopVsdSqiFQDXilWRtMvcIVeIkB5GU69EcSzCNXAKMkFGtVyIqgIiIAiIgCIiAIiIAiIgCpZVRAW5UyK5EBbkVMivRMgsyJkV6Kcgs1aZFeiZBZkTVq9EyCzImRXomQW5EyK5FGQW5VXKqogKWVURAEREAREQBERAEREAREQBERAEREAREQBERAEREAREQBERAEREAREQBERAEREAREQBERAEREAREQBERAf/2Q==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data:image/jpeg;base64,/9j/4AAQSkZJRgABAQAAAQABAAD/2wCEAAkGBhAPDg8NDA8PDgwNDQ8ODQ0NEBANDQ0NExAWFBUQEhIXGzIeFxkjJRISIC8gLykpLC0sFR4xNTAqNSYrLCkBCQoKDgwOGQ8PGjAkHSIsLDU1KjU1LDIvLykrKS0sKjA0LSw0NCkpLDA1KSwsLCksKS8sLCwtLCwsLCwsKSwsLP/AABEIAMIBAwMBIgACEQEDEQH/xAAcAAEAAQUBAQAAAAAAAAAAAAAABwECAwUGBAj/xABFEAABAwICBQgHBAgFBQAAAAABAAIDBBEFEgYTFCFRBxYxQWGRkqEiUlNUgdHScYKTlDJCYmNyorHwIzNDc+IVsrPBwv/EABsBAQACAwEBAAAAAAAAAAAAAAABAgMEBQYH/8QALhEAAgIBAgUCBAYDAAAAAAAAAAECAxEEEgUTITFRFEEiUmFxMoGRsdHwFaHx/9oADAMBAAIRAxEAPwCcUREAREQBERAEREAREQBERAEREAREQBERAEREAREQBERAEREAREQBERAEREAREQBERAEREAREQBERAEREAREQBERAEREAREQBERAEREAREQBERAEREAREQBERAEREAREQBERAEREAREQBERAEREAREQBERAEREAREQBERAEREAREQBERAEREAREQBERAEREAREQBERAaXTHH9goJ6sWMjG5YWu6HTOOVgI6xc3PYCvn2p0ur5Hl8lbVFzjc2mkY34NaQAOwBd/wAuWN3dTYew7mg1Mw7TdkY/8h+IUVLnamx7sL2PZcG0kY0cyS6y/Y2POSt98qvzE31JzkrffKr8xN9S1yLW3PydrlV/Kv0NjzkrPfKr8xN9Sc5Kz3yq/MTfUtcibn5J5Vfyr9DY85Kz3yq/MTfUqc46z3yq/MTfUtct/QaCYhURMngpi+GVuZj9ZC3MLkXs59+oq0d8uxis5FSzPC++EeHnHWe+VX5ib6l0Oj+D4vXwmopauUxiR0ZMlXKw52hpO6/7QXjPJrinuh/Gp/rUn8mmBz0dAYauPVTGplkyZmP9EtYAbtJH6pWxTVKUsSzg5PENdVVXmhxbz9GcBjmAYxRQOqaiqkETC1pyVkr3Xc7KN1+1c1zirPe6r8eX6lNvKDhM1Xhs1PTM1kznQljMzW3yytJ3uIHQConHJpivuh/Gp/rU3Uyi/gyRw/XVW1t37U8/RdDVc4av3up/Hl+pOcNX73U/jy/UtjV8n+IwxvmlpS2KJjpJHa2A5WNFybB9z0LnlrSU498nXrdFvWGH9sM2HOGr97qfx5fqTnDV+91P48v1LXoq7n5MvKh8qNhzgq/e6n8eX6k5wVfvdT+PL9S16JufkcqHyo2LNI6xpDm1dUCDcETy3B8SnTkz0pfiFDmncHVMEhhmduBfuBbIQOIPe0r56Xe8jeN6jETTONo62MsHDXR3cw92sH3gs+nsanh+5yuLaSNmncorrHr/ACTqiIumeHCIiAIiIAiIgCIiAIiIAqOdYEncBvJPQAhNlyPKZpBsuGTlptJONmj43kBDiPsaHnuUN4TZkqrdk1Bd2yEtK8a22vqaq92ySkRdkLfRZ5NC1KBFxm8vJ9Jrgq4KC7JBERVMgREQFrlKmj3KjSU1FTUzo5C6CnjjcQdxeG+kf0eN1FqpZZqrXX2NDW6GGrSU21gmI8slH7KXv/4rq9GsfZX0zaqJrmMc97AHG59B1iV84uCmPkzx6lgwqGOadjJBJOXNOa4vM63QPsW/RfKyWGeZ4lw2vS1qUG3lnXaQY0yipZauRpcyHJma02JDpGs/+guRHLJR+yk7/wDis/KDpDSTYVVxRTsfI5keVoDrkieM9Y7CoVaEvvdbwiOG8Nr1UHKbawyWsV5V6Oanng1cn+NBLF09b4y31e1RKwblWyqtG252dz02i0ENJnY28hERYDoBERCQs9DWPgminiNpIZGSsP7THBw/osCKV0KyipLDPqnDa9lRBFURf5c8TJWfwuaDY9u9elRzyNY9raF1K83fRyEN46mS7m+esHcpFa667MJboqR831NLptlW/Z/8KoiKxrhERAEREAREQBUJVVikepQMU0qhblhxrW1cVI0+hTR53j97JY+TQ3xFS5X1TY2PkkNmRsc954MaLk9wK+bsUxF1TUTVL/0p5XSEcATub8BYfBa2rntht8nd4HRvvdj7R/d/1nlRZqGkdPNFAz9OaVkTf4nuDR/VSLpTo9gmGvijqGVbnTNc5uSYbmtIFzcddz3LRrplNNo9LqtfXppKMstvwRpdLrrK2pwLVSaiKr12rfqs8zS3WZTluOsXsthhOh9KcBkxSqbJr9VPJFZ+Vos4xx3bbfvF/ir+nlnCaMP+VqUdzTXVLt5ODul13ugmiFJU4dUV9e2QiJ82XJJqxqoomvce8u7l44qvR51hqK67iBYStc654DrKLTyaT6ET4tTGbhhvHhHHXRdtyi6DwYdHDUU0kmSaTVGGYhz2nIXZmkAbt1iDxC2WF8n9LFh8VfVMqq580ccuoouhjJG5hub6Trbrnj1dahaee7aWlxXTqpW5eH7e5GyplUg01DgVSXwvbVYZM1t2une70je1g14Nz2WH2rnsJZh8NTUw4iZKiKN2SCWmdq2vs43fv6iLblLolFrqVjxOmyLe15Xtjqc/lVVK2CaKYNWUk1bDDUiKAyhwdN6RMcYebW3dDguQxyowc0ztgiqW1V2ZDLKHtAzDNcX4XUy08kstorTxSmc9kYy7+O33OZRUWaio3zzR08IzSzSNjYOLnGwv2LWSz0OtKSitz7GJFLtTyaYYb0Ecr24kaXXMc6RxuAcutLOjKSDcdNibdCijE6GSmmkp6hhZNE4te08eIPWDuIPWCFmsplX3NHS8Rp1OVDuvJhRd9i+iFIMBixOlY8T6qnklJkc5pzOEcno9W83+C9mjOimGz4OMRmhmkkiimdO2OZzSTE52aw6BuAKstNLODBLi9Chvw++PzI1RdvAdHpnCPLWU5cbCTWtcGniQb7vgV4NNNBpMOLJWP19HMbRzAWLXEXDHgbrkXII3Gx6OhVlRKKz3Rmo4lTbPl9U/DWC/kyxnZsSjaTaOqBp38Mzjdh8QaPvFT5BKvlqOQtIc02c0hzSOkOBuCvo3RzFxVUsFS3/Wia4gfqv6HN+BDh8Ft6OeU4nC49RtnG5e/T81/f8AR0QKqsMT1mW2zzgREUAIiIAiIgLXFeaZyzyOXineroHD8quM6mgMTTaSreIhx1Y9J58mt++oVXY8qWL6/EDC03jpGCLs1p9J582t+4uPXJ1M90/se74RRydMm+8uv8HY8k+Fa7ExKRdlJE+Y8NYfQYP5ifurdaWcqFRTV9RTU7Y3QwuawFzWl2YNGbee26j7D8Vmpi408joy8AOyki9r26PtK800he90jzme9xc4nrJVo37K8R7mC7h0tRqnZb+DHT+/qbnSrTKfEWxNma1ohc9zQwAXLgB1DsXf8ojdi0fp6Loc7Zac9Vyxud/mzzUSkcNxG8favZiWMT1LWtqJHSNa4uaHEmziLX3qY39JOXdkX8Mea41fhi8slXDKt2GaMR1DANbqBK0OALXOnnuLg9O547li0F5R2VkhpatkdPUP/wAiWNrWBx9XgHcO63GL58YqJIRTSSudA1rGhhJIAZbL3WC8TQQQ5pIc03BHSCsnqkmsdjVXBpTjNzfxNvB2nKjhVZFVRurppJ6J7v8AAnLRdg/WY5o9EPA37rAjfxA6aPRzEaKlifgVa6ugNyYXiJrMhsQ6MOJbxuNx6O1RpXY7UzsMU8rnxkg5XEkXHQUw/HamnFoJnsbwBI8wbqFfBSb69RLhuodMYYj8Pt5+vnJM+jc+J1GsZjdJAylEZ3y6t5c643FgJblte5IHUoc0shp2YhVMogBTNltGAbtHoguDT6t81uyyvq9KayUZZJ3kdpLv+4lanL19JO8k7ySq3XRmkkbHDuH20WOc8JP2WSWuSpl8ErRxmqx30saiKEbh9i99Fi08DHRQyOZG8lzmjoJIAP8AQLxtbZY7LFKMUvY29HpJ03WTl2k+hVSRyPaPXfLikwsyEOipy7ozlv8AiSfAHLf9p3BRxZeuHGJ2RahkrmxWc3KODrk/1KrTKMZZkZOIU23Vcur37/YkSpx/Bpa9uKGorW1bMoYWSQNja1osGBp/VO+468x4r3aVYLBj1Ht2G+lVwZmNG4OlY0k6l1j09bTfrt17ofEYXsoMVnpw5tPI6MOILgOsrY9TGWVJdDlf4i2pqdM/iXnwSloBGazR+poXA6yPa6bKRva5zdYy46rF/kvLyJVYlpq2ik3tbI2TL+7lYWPH8g71HdNjlTEZHRyuaZpDLIR+s89LisFBXy05c6B5Y54AcR0kA3UrURTX0KS4VdKNi6dWmvv7nQS8lGKZnMbTXaHENk10DQ5oNg79O44rudNyKXR9lHWPY6s1VNE1rTcmVj2kuHXYBrhf5qM+dFZ7w9eCqqpJTmme55HRfoHwCpza4xajnqZ/Raq6yErdqUX7ZyYmqV+R3GM0M1G474XiaMfu37nAfYQD99RSt9oNi+y4jBITaOR2ol4ZJN1z9hyn7qw0T2zTOjxLT87TSj7rqvyPoiF69TStfA5e2Ny7DPn5lREVAEREAVCqq1yAwylafGsRbTwTVD/0YY3SEccouG/E2HxW0mK4TlYc/wD6VNk6BLDrf9vWD/3kVpPEW0ZaYKdkYvs2iF553SPfLIbySPc954ucbk+asWDXJrlxHFn0SN0EsIzosGuTXJtZbnwM6LBrk1ybWOfAzosGuTXJtY58DOiwa9Nem1jnwM6LDtCbQf7sm1jnwMyLFtJ/sBVFWezuam1jnwMiK0V7uzwt+Sr/ANRf+z4GfJNrHPgVRWnEHdnhZ8lQ1ruzuam1jnwL0WLaj/YCptJ/uybWOfAzIsO0H+7KmvTaxz4GdFg16a5NrI58D6L0Mxna6GnnJu8xhkv+6z0Xd5F/iulicow5GC/Ypy7/ACzVnV/aI2ZiP5e5SZCV2a23BNnz3VwjC6cY9snrCqrWK5DXCIiAKx6vVrwpQPHMVoNI6AVNLUUx/wBeF8Y7HFvon4Gx+C38wWsqgrsJ4eUfLrgQSCLEGxHWCOkKl1vNOsN1GJVLBua+TXM4ZZRn3fYS4fBaHKfW8gua1h4PUwnuipL3LkVtj63kEsfW8goLZZcisyn1vIJlPreQQZZeisyn1vIJlPreQQZZeisynj5BMp4+QQnLL0VmU8fIKuU8T3BBkuRW5TxPcEynie4IMlyK3KeJ7gmU8T3BBkuRW5TxPcEynie4IMlyK3KeJ8kseJ8kGS5VurMp4nyTKeJ8kGWX3RWZTxPkvfgWGmoqqenuSJpmMd/AT6R7rqcEOWFlk9aA4ds2HUsRFnmISvHXnkOc3+zMB8F10BWro27hbcOocAtpAF0UsLB5WUt0nJ+57GK9WsVyqyAiIoAVCFVEB55Y14KiC62rmrBJGrpkEV8omghrMs8JDamNuT0r5JI7khptvBBJse0/CNJNCa1psY2/Bx+S+kamC61U+HDgscqot5NuvVWVx2p9CAeZtZ7MeI/JOZtZ7MeI/JTo7DRwVhw/sVeTEyeuuIO5m1nsx4j8k5mVns2+I/JTfsHYmwdicmI9dcQhzMrPZt8R+SczKz2bfEfkpv2DsTYexOTEeuuIQ5mVns2+I/JV5mVns2+I/JTdsPYmw9icmI9dcQjzMrPZt8R+Scy6z2bfEfkpu2HsTYexOTEeuuIR5l1ns2+I/JOZdZ7NviPyU3bD2JsPYnJiPXXEI8y6z1G+I/JOZdZ7NviPyU3bD2JsPYnJiPXXEJcyqz1G+I/JOZVZ6jfEfkpt2HsVdh7E5MSPXXEI8yqz1G+I/JOZVZ6jfEfpU3bD2KuwdicmI9dcQhzJrPUb4j8lXmTWeo3xO+lTeMP7Fe3DhwTkxHrrvJB7NBq07gxnid9K73k+5PXU8u1VJDpg0iNrb5I7ixdc7ybXHZc9PV3kOHDgtpS09laNUU8lJ6u2cdrYpqey2EUapHGvQ0LI2aoAVURUAREQBERAFa5quRAeaSJeZ9OtiQrDGrZBq3UyxmlW1MSsMKkk1ZpVTZVtNSqalAavZk2VbPUqmpUg1uzJsy2WpTUoDW7KmzLZalNSgNbsybMtlqU1KA1uzJsq2WpTUoDW7Mq7MtlqU1KA12yqopVsdSqiFQDXilWRtMvcIVeIkB5GU69EcSzCNXAKMkFGtVyIqgIiIAiIgCIiAIiIAiIgCpZVRAW5UyK5EBbkVMivRMgsyJkV6Kcgs1aZFeiZBZkTVq9EyCzImRXomQW5EyK5FGQW5VXKqogKWVURAEREAREQBERAEREAREQBERAEREAREQBERAEREAREQBERAEREAREQBERAEREAREQBERAEREAREQBERAf/2Q=="/>
          <p:cNvSpPr>
            <a:spLocks noChangeAspect="1" noChangeArrowheads="1"/>
          </p:cNvSpPr>
          <p:nvPr/>
        </p:nvSpPr>
        <p:spPr bwMode="auto">
          <a:xfrm>
            <a:off x="460375" y="1603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7" t="20413" r="8300" b="17753"/>
          <a:stretch/>
        </p:blipFill>
        <p:spPr>
          <a:xfrm>
            <a:off x="2819400" y="3923416"/>
            <a:ext cx="865622" cy="482977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6289024" y="5002202"/>
            <a:ext cx="1790702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IF VISITOR IS HURT OR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NON PERSON RELATED INCIDENT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endParaRPr lang="en-US" sz="1100" dirty="0">
              <a:latin typeface="Albertus Extra Bold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23929"/>
              </p:ext>
            </p:extLst>
          </p:nvPr>
        </p:nvGraphicFramePr>
        <p:xfrm>
          <a:off x="7052382" y="146892"/>
          <a:ext cx="2675817" cy="700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2477"/>
                <a:gridCol w="933340"/>
              </a:tblGrid>
              <a:tr h="17406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Name: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Incident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Action Plan Notice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Creation Date: 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January 2017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Doc.#: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HSE005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Revision Date: 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July 2018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Version #: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V.2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4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Attachments:[   ] Yes [ X ] No     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Page 1 of 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4448699" y="927600"/>
            <a:ext cx="1518909" cy="1053600"/>
            <a:chOff x="1841746" y="1824557"/>
            <a:chExt cx="1225270" cy="27226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7" name="Rectangle 46"/>
            <p:cNvSpPr/>
            <p:nvPr/>
          </p:nvSpPr>
          <p:spPr>
            <a:xfrm>
              <a:off x="1841746" y="1824557"/>
              <a:ext cx="1225270" cy="27226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ectangle 47"/>
            <p:cNvSpPr/>
            <p:nvPr/>
          </p:nvSpPr>
          <p:spPr>
            <a:xfrm>
              <a:off x="1841746" y="1824557"/>
              <a:ext cx="1225270" cy="27226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Accidents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Slips, trips, falls </a:t>
              </a:r>
              <a:endParaRPr lang="en-US" sz="8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877598" y="927600"/>
            <a:ext cx="1518909" cy="1053600"/>
            <a:chOff x="1841746" y="1824557"/>
            <a:chExt cx="1225270" cy="27226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74" name="Rectangle 73"/>
            <p:cNvSpPr/>
            <p:nvPr/>
          </p:nvSpPr>
          <p:spPr>
            <a:xfrm>
              <a:off x="1841746" y="1824557"/>
              <a:ext cx="1225270" cy="27226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Rectangle 74"/>
            <p:cNvSpPr/>
            <p:nvPr/>
          </p:nvSpPr>
          <p:spPr>
            <a:xfrm>
              <a:off x="1841746" y="1824557"/>
              <a:ext cx="1225270" cy="27226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Injuries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Scrapes, bruises, bites</a:t>
              </a:r>
              <a:endParaRPr lang="en-US" sz="8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019065" y="927600"/>
            <a:ext cx="1518909" cy="1053600"/>
            <a:chOff x="1841746" y="1824557"/>
            <a:chExt cx="1225270" cy="272269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78" name="Rectangle 77"/>
            <p:cNvSpPr/>
            <p:nvPr/>
          </p:nvSpPr>
          <p:spPr>
            <a:xfrm>
              <a:off x="1841746" y="1824557"/>
              <a:ext cx="1225270" cy="27226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1841746" y="1824557"/>
              <a:ext cx="1225270" cy="27226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3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Incidents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Lost child, staff altercation</a:t>
              </a:r>
              <a:endParaRPr lang="en-US" sz="8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4" name="Rectangle 43"/>
          <p:cNvSpPr/>
          <p:nvPr/>
        </p:nvSpPr>
        <p:spPr>
          <a:xfrm>
            <a:off x="8060676" y="4060648"/>
            <a:ext cx="1651000" cy="85484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8060676" y="4154269"/>
            <a:ext cx="165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Contact HR 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and report the incident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769" y="3898450"/>
            <a:ext cx="1597639" cy="42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 rot="794291">
            <a:off x="7763610" y="1889713"/>
            <a:ext cx="1875741" cy="12926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Near Miss?</a:t>
            </a:r>
          </a:p>
          <a:p>
            <a:pPr algn="ctr"/>
            <a:endParaRPr lang="en-US" sz="5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Report the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‘near miss’ to the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Center Manager and document on Incident Report Form on CRM system</a:t>
            </a:r>
            <a:endParaRPr lang="en-US" sz="11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" name="Picture 5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46037"/>
            <a:ext cx="1241840" cy="8815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9" name="Rectangle 48"/>
          <p:cNvSpPr/>
          <p:nvPr/>
        </p:nvSpPr>
        <p:spPr>
          <a:xfrm>
            <a:off x="8079726" y="5114877"/>
            <a:ext cx="1651000" cy="85484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8102600" y="5105400"/>
            <a:ext cx="165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Contact </a:t>
            </a:r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Center Manager </a:t>
            </a:r>
            <a:endParaRPr lang="en-US" sz="1200" b="1" dirty="0" smtClean="0">
              <a:solidFill>
                <a:schemeClr val="bg1"/>
              </a:solidFill>
              <a:latin typeface="Albertus Medium" pitchFamily="34" charset="0"/>
            </a:endParaRP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Medium" pitchFamily="34" charset="0"/>
              </a:rPr>
              <a:t>and report the incident</a:t>
            </a:r>
          </a:p>
        </p:txBody>
      </p:sp>
    </p:spTree>
    <p:extLst>
      <p:ext uri="{BB962C8B-B14F-4D97-AF65-F5344CB8AC3E}">
        <p14:creationId xmlns:p14="http://schemas.microsoft.com/office/powerpoint/2010/main" val="27934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281</Words>
  <Application>Microsoft Office PowerPoint</Application>
  <PresentationFormat>A4 Paper (210x297 mm)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Rania Emara</dc:creator>
  <cp:lastModifiedBy>Karen Evans</cp:lastModifiedBy>
  <cp:revision>52</cp:revision>
  <cp:lastPrinted>2016-03-15T04:24:11Z</cp:lastPrinted>
  <dcterms:created xsi:type="dcterms:W3CDTF">2013-11-13T05:17:50Z</dcterms:created>
  <dcterms:modified xsi:type="dcterms:W3CDTF">2018-08-08T04:52:15Z</dcterms:modified>
</cp:coreProperties>
</file>